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tmp" ContentType="image/p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511" r:id="rId2"/>
    <p:sldId id="506" r:id="rId3"/>
    <p:sldId id="507" r:id="rId4"/>
    <p:sldId id="508" r:id="rId5"/>
    <p:sldId id="509" r:id="rId6"/>
    <p:sldId id="510" r:id="rId7"/>
    <p:sldId id="537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5DAFD8-6398-42A8-A3E5-716F876CC99E}" type="datetimeFigureOut">
              <a:rPr lang="en-US" smtClean="0"/>
              <a:t>12/23/2022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8E98EC3-C16D-417C-AED3-136F3C29070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082138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31097D6-6662-454F-88D1-007F20C88A03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303803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228600" indent="-228600">
              <a:buFont typeface="+mj-lt"/>
              <a:buAutoNum type="arabicPeriod"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F7629-ADA6-4194-8528-F6FE33984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54955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F7629-ADA6-4194-8528-F6FE33984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743912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F7629-ADA6-4194-8528-F6FE33984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123301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F7629-ADA6-4194-8528-F6FE33984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25465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9FFF7629-ADA6-4194-8528-F6FE33984798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0020231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+mj-lt"/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E31097D6-6662-454F-88D1-007F20C88A03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7642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228600"/>
            <a:ext cx="12192000" cy="1143000"/>
          </a:xfrm>
        </p:spPr>
        <p:txBody>
          <a:bodyPr/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657600"/>
            <a:ext cx="8534400" cy="19812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688944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816981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026514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39289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1001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55136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693820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51680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0963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609281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067478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274638"/>
            <a:ext cx="12192000" cy="1143000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502BB4-25DD-43DE-890E-67BD02CD437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12/23/2022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201C3A-3F29-4595-9732-25922B770FF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2762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bg1"/>
          </a:solidFill>
          <a:latin typeface="Garamond" panose="02020404030301010803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Garamond" panose="02020404030301010803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tmp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tm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tmp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tmp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" y="2362200"/>
            <a:ext cx="12192000" cy="1143000"/>
          </a:xfrm>
        </p:spPr>
        <p:txBody>
          <a:bodyPr>
            <a:normAutofit/>
          </a:bodyPr>
          <a:lstStyle/>
          <a:p>
            <a:r>
              <a:rPr lang="en-US" dirty="0"/>
              <a:t>Managing the Practical Examination</a:t>
            </a:r>
          </a:p>
        </p:txBody>
      </p:sp>
    </p:spTree>
    <p:extLst>
      <p:ext uri="{BB962C8B-B14F-4D97-AF65-F5344CB8AC3E}">
        <p14:creationId xmlns:p14="http://schemas.microsoft.com/office/powerpoint/2010/main" val="14640223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9F7AD7-FFE0-43B8-A14D-34F3BE6FEB5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Practical Examination for Testers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5E4115-9D5C-4C75-93D5-50DB8C54E8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1600201"/>
            <a:ext cx="10972800" cy="4862383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Introduction</a:t>
            </a:r>
          </a:p>
          <a:p>
            <a:pPr lvl="1"/>
            <a:r>
              <a:rPr lang="en-US" dirty="0"/>
              <a:t>to Facility In-charge</a:t>
            </a:r>
          </a:p>
          <a:p>
            <a:pPr lvl="1"/>
            <a:r>
              <a:rPr lang="en-US" dirty="0"/>
              <a:t>to Tester</a:t>
            </a:r>
          </a:p>
          <a:p>
            <a:endParaRPr lang="en-US" dirty="0"/>
          </a:p>
          <a:p>
            <a:r>
              <a:rPr lang="en-US" dirty="0"/>
              <a:t>Direct Observation of Tester performing HIV-RT</a:t>
            </a:r>
          </a:p>
          <a:p>
            <a:pPr lvl="1"/>
            <a:r>
              <a:rPr lang="en-US" dirty="0"/>
              <a:t>PT specimens</a:t>
            </a:r>
          </a:p>
          <a:p>
            <a:pPr lvl="1"/>
            <a:r>
              <a:rPr lang="en-US" dirty="0"/>
              <a:t>HTS clients</a:t>
            </a:r>
          </a:p>
          <a:p>
            <a:endParaRPr lang="en-US" dirty="0"/>
          </a:p>
          <a:p>
            <a:r>
              <a:rPr lang="en-US" dirty="0"/>
              <a:t>Feedback</a:t>
            </a:r>
          </a:p>
          <a:p>
            <a:pPr lvl="1"/>
            <a:r>
              <a:rPr lang="en-US" dirty="0"/>
              <a:t>to Tester</a:t>
            </a:r>
          </a:p>
          <a:p>
            <a:pPr lvl="1"/>
            <a:r>
              <a:rPr lang="en-US" dirty="0"/>
              <a:t>to Facility In-charge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6646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Table, Word&#10;&#10;Description automatically generated">
            <a:extLst>
              <a:ext uri="{FF2B5EF4-FFF2-40B4-BE49-F238E27FC236}">
                <a16:creationId xmlns:a16="http://schemas.microsoft.com/office/drawing/2014/main" id="{F14AE99A-B189-47F9-95AA-AE605A4DC3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4775" y="222466"/>
            <a:ext cx="4497320" cy="6432317"/>
          </a:xfrm>
          <a:prstGeom prst="rect">
            <a:avLst/>
          </a:prstGeom>
        </p:spPr>
      </p:pic>
      <p:pic>
        <p:nvPicPr>
          <p:cNvPr id="5" name="Picture 4" descr="Graphical user interface, text, application&#10;&#10;Description automatically generated">
            <a:extLst>
              <a:ext uri="{FF2B5EF4-FFF2-40B4-BE49-F238E27FC236}">
                <a16:creationId xmlns:a16="http://schemas.microsoft.com/office/drawing/2014/main" id="{48E7464F-6B26-4BA0-A061-CFC4C2DAA9D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36140" y="99900"/>
            <a:ext cx="4669522" cy="653932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356977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3"/>
          <a:srcRect l="34958" t="19142" r="34473" b="11322"/>
          <a:stretch/>
        </p:blipFill>
        <p:spPr>
          <a:xfrm>
            <a:off x="6099435" y="365397"/>
            <a:ext cx="4970352" cy="6359582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227550" y="194253"/>
            <a:ext cx="4722313" cy="63311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009634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Table&#10;&#10;Description automatically generated">
            <a:extLst>
              <a:ext uri="{FF2B5EF4-FFF2-40B4-BE49-F238E27FC236}">
                <a16:creationId xmlns:a16="http://schemas.microsoft.com/office/drawing/2014/main" id="{24834831-CEAC-4F1D-BED4-FC2B1E124D9E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5895" y="197954"/>
            <a:ext cx="4552121" cy="61488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445327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Table&#10;&#10;Description automatically generated">
            <a:extLst>
              <a:ext uri="{FF2B5EF4-FFF2-40B4-BE49-F238E27FC236}">
                <a16:creationId xmlns:a16="http://schemas.microsoft.com/office/drawing/2014/main" id="{625801FA-233E-4745-873B-B3F00A31D52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54730" y="135873"/>
            <a:ext cx="4892040" cy="68531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518762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23A945-5831-1E47-AD51-85BDE708E25C}" type="slidenum">
              <a:rPr lang="en-US" smtClean="0"/>
              <a:t>7</a:t>
            </a:fld>
            <a:endParaRPr lang="en-US"/>
          </a:p>
        </p:txBody>
      </p:sp>
      <p:sp>
        <p:nvSpPr>
          <p:cNvPr id="6" name="Content Placeholder 2"/>
          <p:cNvSpPr txBox="1">
            <a:spLocks/>
          </p:cNvSpPr>
          <p:nvPr/>
        </p:nvSpPr>
        <p:spPr>
          <a:xfrm>
            <a:off x="130630" y="1687286"/>
            <a:ext cx="11582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l" defTabSz="457200" rtl="0" eaLnBrk="1" latinLnBrk="0" hangingPunct="1">
              <a:spcBef>
                <a:spcPct val="20000"/>
              </a:spcBef>
              <a:buFontTx/>
              <a:buNone/>
              <a:defRPr sz="25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1pPr>
            <a:lvl2pPr marL="684213" indent="-227013" algn="l" defTabSz="457200" rtl="0" eaLnBrk="1" latinLnBrk="0" hangingPunct="1">
              <a:lnSpc>
                <a:spcPct val="130000"/>
              </a:lnSpc>
              <a:spcBef>
                <a:spcPct val="20000"/>
              </a:spcBef>
              <a:buSzPct val="90000"/>
              <a:buFontTx/>
              <a:buBlip>
                <a:blip r:embed="rId3"/>
              </a:buBlip>
              <a:defRPr sz="2100" b="0" kern="1200">
                <a:solidFill>
                  <a:schemeClr val="tx1"/>
                </a:solidFill>
                <a:latin typeface="Trebuchet MS"/>
                <a:ea typeface="+mn-ea"/>
                <a:cs typeface="Trebuchet MS"/>
              </a:defRPr>
            </a:lvl2pPr>
            <a:lvl3pPr marL="1085850" indent="-174625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44ADE2"/>
              </a:buClr>
              <a:buFont typeface="Arial"/>
              <a:buChar char="•"/>
              <a:tabLst/>
              <a:defRPr sz="1500" b="1" kern="1200">
                <a:solidFill>
                  <a:srgbClr val="3C3C3B"/>
                </a:solidFill>
                <a:latin typeface="Trebuchet MS"/>
                <a:ea typeface="+mn-ea"/>
                <a:cs typeface="Trebuchet MS"/>
              </a:defRPr>
            </a:lvl3pPr>
            <a:lvl4pPr marL="1541463" indent="-173038" algn="l" defTabSz="457200" rtl="0" eaLnBrk="1" latinLnBrk="0" hangingPunct="1">
              <a:lnSpc>
                <a:spcPct val="140000"/>
              </a:lnSpc>
              <a:spcBef>
                <a:spcPct val="20000"/>
              </a:spcBef>
              <a:buClr>
                <a:srgbClr val="3C3C3B"/>
              </a:buClr>
              <a:buFont typeface="Arial"/>
              <a:buChar char="–"/>
              <a:defRPr sz="1300" kern="1200">
                <a:solidFill>
                  <a:srgbClr val="44ADE2"/>
                </a:solidFill>
                <a:latin typeface="Trebuchet MS"/>
                <a:ea typeface="+mn-ea"/>
                <a:cs typeface="Trebuchet MS"/>
              </a:defRPr>
            </a:lvl4pPr>
            <a:lvl5pPr marL="2057400" indent="-228600" algn="l" defTabSz="457200" rtl="0" eaLnBrk="1" latinLnBrk="0" hangingPunct="1">
              <a:spcBef>
                <a:spcPct val="20000"/>
              </a:spcBef>
              <a:buFont typeface="Arial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ct val="20000"/>
              </a:spcBef>
              <a:buFont typeface="Arial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What are the components of a HIV-RT personnel competency assessment?</a:t>
            </a:r>
          </a:p>
          <a:p>
            <a:pPr lvl="1">
              <a:buClr>
                <a:srgbClr val="005DAA"/>
              </a:buClr>
              <a:buFont typeface="Arial"/>
              <a:buChar char="•"/>
              <a:defRPr/>
            </a:pPr>
            <a:r>
              <a:rPr lang="en-US" sz="3200" dirty="0">
                <a:latin typeface="Garamond" panose="02020404030301010803" pitchFamily="18" charset="0"/>
              </a:rPr>
              <a:t>What is the general structure &amp; format of a HIV-RT of the practical examination?</a:t>
            </a:r>
          </a:p>
        </p:txBody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0" y="274639"/>
            <a:ext cx="12192000" cy="984607"/>
          </a:xfrm>
        </p:spPr>
        <p:txBody>
          <a:bodyPr/>
          <a:lstStyle/>
          <a:p>
            <a:r>
              <a:rPr lang="en-US" sz="3600" dirty="0">
                <a:cs typeface="Trebuchet MS" pitchFamily="34" charset="0"/>
              </a:rPr>
              <a:t>Knowledge Check</a:t>
            </a:r>
          </a:p>
        </p:txBody>
      </p:sp>
    </p:spTree>
    <p:extLst>
      <p:ext uri="{BB962C8B-B14F-4D97-AF65-F5344CB8AC3E}">
        <p14:creationId xmlns:p14="http://schemas.microsoft.com/office/powerpoint/2010/main" val="3231032870"/>
      </p:ext>
    </p:extLst>
  </p:cSld>
  <p:clrMapOvr>
    <a:masterClrMapping/>
  </p:clrMapOvr>
</p:sld>
</file>

<file path=ppt/theme/theme1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66</Words>
  <Application>Microsoft Office PowerPoint</Application>
  <PresentationFormat>Widescreen</PresentationFormat>
  <Paragraphs>24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Calibri</vt:lpstr>
      <vt:lpstr>Garamond</vt:lpstr>
      <vt:lpstr>1_Office Theme</vt:lpstr>
      <vt:lpstr>Managing the Practical Examination</vt:lpstr>
      <vt:lpstr>Practical Examination for Testers</vt:lpstr>
      <vt:lpstr>PowerPoint Presentation</vt:lpstr>
      <vt:lpstr>PowerPoint Presentation</vt:lpstr>
      <vt:lpstr>PowerPoint Presentation</vt:lpstr>
      <vt:lpstr>PowerPoint Presentation</vt:lpstr>
      <vt:lpstr>Knowledge Check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Managing the Practical Examination</dc:title>
  <dc:creator>Jackson, Keisha G. (CDC/DDPHSIS/CGH/OD)</dc:creator>
  <cp:lastModifiedBy>Jackson, Keisha G. (CDC/DDPHSIS/CGH/OD)</cp:lastModifiedBy>
  <cp:revision>1</cp:revision>
  <dcterms:created xsi:type="dcterms:W3CDTF">2022-12-23T16:11:44Z</dcterms:created>
  <dcterms:modified xsi:type="dcterms:W3CDTF">2022-12-23T16:13:28Z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MSIP_Label_7b94a7b8-f06c-4dfe-bdcc-9b548fd58c31_Enabled">
    <vt:lpwstr>true</vt:lpwstr>
  </property>
  <property fmtid="{D5CDD505-2E9C-101B-9397-08002B2CF9AE}" pid="3" name="MSIP_Label_7b94a7b8-f06c-4dfe-bdcc-9b548fd58c31_SetDate">
    <vt:lpwstr>2022-12-23T16:13:04Z</vt:lpwstr>
  </property>
  <property fmtid="{D5CDD505-2E9C-101B-9397-08002B2CF9AE}" pid="4" name="MSIP_Label_7b94a7b8-f06c-4dfe-bdcc-9b548fd58c31_Method">
    <vt:lpwstr>Privileged</vt:lpwstr>
  </property>
  <property fmtid="{D5CDD505-2E9C-101B-9397-08002B2CF9AE}" pid="5" name="MSIP_Label_7b94a7b8-f06c-4dfe-bdcc-9b548fd58c31_Name">
    <vt:lpwstr>7b94a7b8-f06c-4dfe-bdcc-9b548fd58c31</vt:lpwstr>
  </property>
  <property fmtid="{D5CDD505-2E9C-101B-9397-08002B2CF9AE}" pid="6" name="MSIP_Label_7b94a7b8-f06c-4dfe-bdcc-9b548fd58c31_SiteId">
    <vt:lpwstr>9ce70869-60db-44fd-abe8-d2767077fc8f</vt:lpwstr>
  </property>
  <property fmtid="{D5CDD505-2E9C-101B-9397-08002B2CF9AE}" pid="7" name="MSIP_Label_7b94a7b8-f06c-4dfe-bdcc-9b548fd58c31_ActionId">
    <vt:lpwstr>30221a37-bd71-40f3-922f-f0a205e68d74</vt:lpwstr>
  </property>
  <property fmtid="{D5CDD505-2E9C-101B-9397-08002B2CF9AE}" pid="8" name="MSIP_Label_7b94a7b8-f06c-4dfe-bdcc-9b548fd58c31_ContentBits">
    <vt:lpwstr>0</vt:lpwstr>
  </property>
</Properties>
</file>