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511" r:id="rId2"/>
    <p:sldId id="506" r:id="rId3"/>
    <p:sldId id="507" r:id="rId4"/>
    <p:sldId id="508" r:id="rId5"/>
    <p:sldId id="509" r:id="rId6"/>
    <p:sldId id="510" r:id="rId7"/>
    <p:sldId id="53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DAFD8-6398-42A8-A3E5-716F876CC99E}" type="datetimeFigureOut">
              <a:rPr lang="en-US" smtClean="0"/>
              <a:t>12/23/2022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98EC3-C16D-417C-AED3-136F3C290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2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1097D6-6662-454F-88D1-007F20C88A0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380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FF7629-ADA6-4194-8528-F6FE339847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4955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FF7629-ADA6-4194-8528-F6FE339847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4391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FF7629-ADA6-4194-8528-F6FE339847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233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FF7629-ADA6-4194-8528-F6FE339847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54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FF7629-ADA6-4194-8528-F6FE3398479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202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1097D6-6662-454F-88D1-007F20C88A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12192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981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88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98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6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00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1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38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16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92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02BB4-25DD-43DE-890E-67BD02CD437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1C3A-3F29-4595-9732-25922B770FF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7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362200"/>
            <a:ext cx="12192000" cy="1143000"/>
          </a:xfrm>
        </p:spPr>
        <p:txBody>
          <a:bodyPr>
            <a:normAutofit/>
          </a:bodyPr>
          <a:lstStyle/>
          <a:p>
            <a:r>
              <a:rPr lang="en-US" dirty="0"/>
              <a:t>Managing the Practical Examination</a:t>
            </a:r>
          </a:p>
        </p:txBody>
      </p:sp>
    </p:spTree>
    <p:extLst>
      <p:ext uri="{BB962C8B-B14F-4D97-AF65-F5344CB8AC3E}">
        <p14:creationId xmlns:p14="http://schemas.microsoft.com/office/powerpoint/2010/main" val="146402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7AD7-FFE0-43B8-A14D-34F3BE6FE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Examination for Testers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E4115-9D5C-4C75-93D5-50DB8C54E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6238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to Facility In-charge</a:t>
            </a:r>
          </a:p>
          <a:p>
            <a:pPr lvl="1"/>
            <a:r>
              <a:rPr lang="en-US" dirty="0"/>
              <a:t>to Tester</a:t>
            </a:r>
          </a:p>
          <a:p>
            <a:endParaRPr lang="en-US" dirty="0"/>
          </a:p>
          <a:p>
            <a:r>
              <a:rPr lang="en-US" dirty="0"/>
              <a:t>Direct Observation of Tester performing HIV-RT</a:t>
            </a:r>
          </a:p>
          <a:p>
            <a:pPr lvl="1"/>
            <a:r>
              <a:rPr lang="en-US" dirty="0"/>
              <a:t>PT specimens</a:t>
            </a:r>
          </a:p>
          <a:p>
            <a:pPr lvl="1"/>
            <a:r>
              <a:rPr lang="en-US" dirty="0"/>
              <a:t>HTS clients</a:t>
            </a:r>
          </a:p>
          <a:p>
            <a:endParaRPr lang="en-US" dirty="0"/>
          </a:p>
          <a:p>
            <a:r>
              <a:rPr lang="en-US" dirty="0"/>
              <a:t>Feedback</a:t>
            </a:r>
          </a:p>
          <a:p>
            <a:pPr lvl="1"/>
            <a:r>
              <a:rPr lang="en-US" dirty="0"/>
              <a:t>to Tester</a:t>
            </a:r>
          </a:p>
          <a:p>
            <a:pPr lvl="1"/>
            <a:r>
              <a:rPr lang="en-US" dirty="0"/>
              <a:t>to Facility In-charge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64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able, Word&#10;&#10;Description automatically generated">
            <a:extLst>
              <a:ext uri="{FF2B5EF4-FFF2-40B4-BE49-F238E27FC236}">
                <a16:creationId xmlns:a16="http://schemas.microsoft.com/office/drawing/2014/main" id="{F14AE99A-B189-47F9-95AA-AE605A4DC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775" y="222466"/>
            <a:ext cx="4497320" cy="6432317"/>
          </a:xfrm>
          <a:prstGeom prst="rect">
            <a:avLst/>
          </a:prstGeom>
        </p:spPr>
      </p:pic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8E7464F-6B26-4BA0-A061-CFC4C2DAA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140" y="99900"/>
            <a:ext cx="4669522" cy="65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69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4958" t="19142" r="34473" b="11322"/>
          <a:stretch/>
        </p:blipFill>
        <p:spPr>
          <a:xfrm>
            <a:off x="6099435" y="365397"/>
            <a:ext cx="4970352" cy="63595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7550" y="194253"/>
            <a:ext cx="4722313" cy="63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6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24834831-CEAC-4F1D-BED4-FC2B1E124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95" y="197954"/>
            <a:ext cx="4552121" cy="6148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able&#10;&#10;Description automatically generated">
            <a:extLst>
              <a:ext uri="{FF2B5EF4-FFF2-40B4-BE49-F238E27FC236}">
                <a16:creationId xmlns:a16="http://schemas.microsoft.com/office/drawing/2014/main" id="{625801FA-233E-4745-873B-B3F00A31D5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730" y="135873"/>
            <a:ext cx="4892040" cy="6853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87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3A945-5831-1E47-AD51-85BDE708E25C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0630" y="1687286"/>
            <a:ext cx="11582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5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1pPr>
            <a:lvl2pPr marL="684213" indent="-227013" algn="l" defTabSz="457200" rtl="0" eaLnBrk="1" latinLnBrk="0" hangingPunct="1">
              <a:lnSpc>
                <a:spcPct val="130000"/>
              </a:lnSpc>
              <a:spcBef>
                <a:spcPct val="20000"/>
              </a:spcBef>
              <a:buSzPct val="90000"/>
              <a:buFontTx/>
              <a:buBlip>
                <a:blip r:embed="rId3"/>
              </a:buBlip>
              <a:defRPr sz="2100" b="0" kern="1200">
                <a:solidFill>
                  <a:schemeClr val="tx1"/>
                </a:solidFill>
                <a:latin typeface="Trebuchet MS"/>
                <a:ea typeface="+mn-ea"/>
                <a:cs typeface="Trebuchet MS"/>
              </a:defRPr>
            </a:lvl2pPr>
            <a:lvl3pPr marL="1085850" indent="-174625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44ADE2"/>
              </a:buClr>
              <a:buFont typeface="Arial"/>
              <a:buChar char="•"/>
              <a:tabLst/>
              <a:defRPr sz="1500" b="1" kern="1200">
                <a:solidFill>
                  <a:srgbClr val="3C3C3B"/>
                </a:solidFill>
                <a:latin typeface="Trebuchet MS"/>
                <a:ea typeface="+mn-ea"/>
                <a:cs typeface="Trebuchet MS"/>
              </a:defRPr>
            </a:lvl3pPr>
            <a:lvl4pPr marL="1541463" indent="-173038" algn="l" defTabSz="457200" rtl="0" eaLnBrk="1" latinLnBrk="0" hangingPunct="1">
              <a:lnSpc>
                <a:spcPct val="140000"/>
              </a:lnSpc>
              <a:spcBef>
                <a:spcPct val="20000"/>
              </a:spcBef>
              <a:buClr>
                <a:srgbClr val="3C3C3B"/>
              </a:buClr>
              <a:buFont typeface="Arial"/>
              <a:buChar char="–"/>
              <a:defRPr sz="1300" kern="1200">
                <a:solidFill>
                  <a:srgbClr val="44ADE2"/>
                </a:solidFill>
                <a:latin typeface="Trebuchet MS"/>
                <a:ea typeface="+mn-ea"/>
                <a:cs typeface="Trebuchet M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What are the components of a HIV-RT personnel competency assessment?</a:t>
            </a:r>
          </a:p>
          <a:p>
            <a:pPr lvl="1">
              <a:buClr>
                <a:srgbClr val="005DAA"/>
              </a:buClr>
              <a:buFont typeface="Arial"/>
              <a:buChar char="•"/>
              <a:defRPr/>
            </a:pPr>
            <a:r>
              <a:rPr lang="en-US" sz="3200" dirty="0">
                <a:latin typeface="Garamond" panose="02020404030301010803" pitchFamily="18" charset="0"/>
              </a:rPr>
              <a:t>What is the general structure &amp; format of a HIV-RT of the practical examination?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0" y="274639"/>
            <a:ext cx="12192000" cy="984607"/>
          </a:xfrm>
        </p:spPr>
        <p:txBody>
          <a:bodyPr/>
          <a:lstStyle/>
          <a:p>
            <a:r>
              <a:rPr lang="en-US" sz="3600" dirty="0">
                <a:cs typeface="Trebuchet MS" pitchFamily="34" charset="0"/>
              </a:rPr>
              <a:t>Knowledge Check</a:t>
            </a:r>
          </a:p>
        </p:txBody>
      </p:sp>
    </p:spTree>
    <p:extLst>
      <p:ext uri="{BB962C8B-B14F-4D97-AF65-F5344CB8AC3E}">
        <p14:creationId xmlns:p14="http://schemas.microsoft.com/office/powerpoint/2010/main" val="32310328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Widescreen</PresentationFormat>
  <Paragraphs>24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1_Office Theme</vt:lpstr>
      <vt:lpstr>Managing the Practical Examination</vt:lpstr>
      <vt:lpstr>Practical Examination for Testers</vt:lpstr>
      <vt:lpstr>PowerPoint Presentation</vt:lpstr>
      <vt:lpstr>PowerPoint Presentation</vt:lpstr>
      <vt:lpstr>PowerPoint Presentation</vt:lpstr>
      <vt:lpstr>PowerPoint Presentation</vt:lpstr>
      <vt:lpstr>Knowledge Check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the Practical Examination</dc:title>
  <dc:creator>Jackson, Keisha G. (CDC/DDPHSIS/CGH/OD)</dc:creator>
  <cp:lastModifiedBy>Jackson, Keisha G. (CDC/DDPHSIS/CGH/OD)</cp:lastModifiedBy>
  <cp:revision>1</cp:revision>
  <dcterms:created xsi:type="dcterms:W3CDTF">2022-12-23T16:11:44Z</dcterms:created>
  <dcterms:modified xsi:type="dcterms:W3CDTF">2022-12-23T16:13:28Z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2022-12-23T16:13:04Z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30221a37-bd71-40f3-922f-f0a205e68d74</vt:lpwstr>
  </property>
  <property fmtid="{D5CDD505-2E9C-101B-9397-08002B2CF9AE}" pid="8" name="MSIP_Label_7b94a7b8-f06c-4dfe-bdcc-9b548fd58c31_ContentBits">
    <vt:lpwstr>0</vt:lpwstr>
  </property>
</Properties>
</file>